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38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98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51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3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1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84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1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1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64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49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6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32771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altLang="en-US" b="1" dirty="0" smtClean="0"/>
              <a:t>Chapter 4: Social Entrepreneurship and Social Value Co-creation</a:t>
            </a:r>
          </a:p>
        </p:txBody>
      </p:sp>
    </p:spTree>
    <p:extLst>
      <p:ext uri="{BB962C8B-B14F-4D97-AF65-F5344CB8AC3E}">
        <p14:creationId xmlns:p14="http://schemas.microsoft.com/office/powerpoint/2010/main" val="353272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Social Entrepreneurship, Social Value &amp; Transformation:Approaches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b="1"/>
              <a:t>Research examining the entrepreneurial behaviour and goals of social ventures</a:t>
            </a:r>
          </a:p>
          <a:p>
            <a:r>
              <a:rPr lang="en-GB" altLang="en-US" sz="2800" b="1"/>
              <a:t>Research focusing on the personality and distinctive characteristics, traits and competencies of the social venture founder</a:t>
            </a:r>
          </a:p>
          <a:p>
            <a:r>
              <a:rPr lang="en-GB" altLang="en-US" sz="2800" b="1"/>
              <a:t>Research on social enterprise concentrating on the tangible outcomes of social entrepreneurship. 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924006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2438400" y="685800"/>
            <a:ext cx="7772400" cy="1143000"/>
          </a:xfrm>
        </p:spPr>
        <p:txBody>
          <a:bodyPr/>
          <a:lstStyle/>
          <a:p>
            <a:r>
              <a:rPr lang="en-GB" altLang="en-US" sz="3200" b="1"/>
              <a:t>Typology of Social Entrepreneurs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en-US" sz="3600" b="1"/>
              <a:t>Social bricoleurs</a:t>
            </a:r>
          </a:p>
          <a:p>
            <a:r>
              <a:rPr lang="fr-FR" altLang="en-US" sz="3600" b="1"/>
              <a:t>Social constructionists</a:t>
            </a:r>
          </a:p>
          <a:p>
            <a:r>
              <a:rPr lang="fr-FR" altLang="en-US" sz="3600" b="1"/>
              <a:t>Social engineers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78587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Learning with the market</a:t>
            </a:r>
            <a:endParaRPr lang="en-GB" altLang="en-US" sz="280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None/>
              <a:tabLst>
                <a:tab pos="266700" algn="l"/>
              </a:tabLst>
              <a:defRPr/>
            </a:pPr>
            <a:r>
              <a:rPr lang="en-GB" altLang="en-US" b="1" dirty="0" smtClean="0"/>
              <a:t>• </a:t>
            </a:r>
            <a:r>
              <a:rPr lang="en-GB" altLang="en-US" b="1" dirty="0"/>
              <a:t>A</a:t>
            </a:r>
            <a:r>
              <a:rPr lang="en-GB" altLang="en-US" b="1" dirty="0" smtClean="0"/>
              <a:t> market-based approach for creating social value</a:t>
            </a:r>
          </a:p>
          <a:p>
            <a:pPr>
              <a:defRPr/>
            </a:pPr>
            <a:r>
              <a:rPr lang="en-GB" altLang="en-US" b="1" dirty="0"/>
              <a:t> </a:t>
            </a:r>
            <a:r>
              <a:rPr lang="en-GB" altLang="en-US" b="1" dirty="0" smtClean="0"/>
              <a:t>Outcomes of ‘learning with the market’.</a:t>
            </a:r>
          </a:p>
          <a:p>
            <a:pPr marL="0" indent="0">
              <a:buNone/>
              <a:defRPr/>
            </a:pPr>
            <a:r>
              <a:rPr lang="en-GB" altLang="en-US" b="1" dirty="0" smtClean="0"/>
              <a:t>•  Dimensions of Learning Outcomes</a:t>
            </a:r>
          </a:p>
          <a:p>
            <a:pPr marL="0" indent="0">
              <a:buNone/>
              <a:defRPr/>
            </a:pPr>
            <a:r>
              <a:rPr lang="en-GB" altLang="en-US" b="1" dirty="0" smtClean="0"/>
              <a:t>• L earning capabilities required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8769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/>
              <a:t>Outcomes of ‘learning with the market’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	</a:t>
            </a:r>
            <a:r>
              <a:rPr lang="en-GB" sz="3600" b="1" dirty="0"/>
              <a:t>Network Structure</a:t>
            </a:r>
          </a:p>
          <a:p>
            <a:pPr marL="720725" indent="-720725">
              <a:buNone/>
              <a:defRPr/>
            </a:pPr>
            <a:r>
              <a:rPr lang="en-GB" sz="3600" b="1" dirty="0"/>
              <a:t>•	Market Practices that happen between actors in the market network</a:t>
            </a:r>
          </a:p>
          <a:p>
            <a:pPr marL="0" indent="0">
              <a:buNone/>
              <a:defRPr/>
            </a:pPr>
            <a:r>
              <a:rPr lang="en-GB" sz="3600" b="1" dirty="0"/>
              <a:t>•	Market Pictures</a:t>
            </a:r>
          </a:p>
          <a:p>
            <a:pPr marL="0" indent="0">
              <a:buNone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1135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Dimensions of Learning Outcomes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b="1"/>
              <a:t>Inclusion or exclusion of actors in a network</a:t>
            </a:r>
          </a:p>
          <a:p>
            <a:r>
              <a:rPr lang="en-GB" altLang="en-US" sz="2800" b="1"/>
              <a:t>Access to networks and creation of network ties</a:t>
            </a:r>
          </a:p>
          <a:p>
            <a:r>
              <a:rPr lang="en-GB" altLang="en-US" sz="2800" b="1"/>
              <a:t>Exchange Practices</a:t>
            </a:r>
          </a:p>
          <a:p>
            <a:r>
              <a:rPr lang="en-GB" altLang="en-US" sz="2800" b="1"/>
              <a:t>Normalised Practices</a:t>
            </a:r>
          </a:p>
          <a:p>
            <a:r>
              <a:rPr lang="en-GB" altLang="en-US" sz="2800" b="1"/>
              <a:t>Representational practices</a:t>
            </a:r>
          </a:p>
          <a:p>
            <a:r>
              <a:rPr lang="en-GB" altLang="en-US" sz="2800" b="1"/>
              <a:t>Idiosyncratic sense-making processes</a:t>
            </a:r>
          </a:p>
        </p:txBody>
      </p:sp>
    </p:spTree>
    <p:extLst>
      <p:ext uri="{BB962C8B-B14F-4D97-AF65-F5344CB8AC3E}">
        <p14:creationId xmlns:p14="http://schemas.microsoft.com/office/powerpoint/2010/main" val="327157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Capabilities Required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8610600" cy="4114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Ability to:</a:t>
            </a:r>
          </a:p>
          <a:p>
            <a:pPr>
              <a:defRPr/>
            </a:pPr>
            <a:r>
              <a:rPr lang="en-GB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develop, maintain and manage a network structure</a:t>
            </a:r>
          </a:p>
          <a:p>
            <a:pPr>
              <a:defRPr/>
            </a:pPr>
            <a:r>
              <a:rPr lang="en-GB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engage in the tie formation with other market actors</a:t>
            </a:r>
          </a:p>
          <a:p>
            <a:pPr>
              <a:defRPr/>
            </a:pPr>
            <a:r>
              <a:rPr lang="en-GB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exchange practices</a:t>
            </a:r>
          </a:p>
          <a:p>
            <a:pPr>
              <a:defRPr/>
            </a:pPr>
            <a:r>
              <a:rPr lang="en-GB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normalised practices</a:t>
            </a:r>
          </a:p>
          <a:p>
            <a:pPr>
              <a:defRPr/>
            </a:pPr>
            <a:r>
              <a:rPr lang="en-GB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representational practices</a:t>
            </a:r>
          </a:p>
          <a:p>
            <a:pPr>
              <a:defRPr/>
            </a:pPr>
            <a:r>
              <a:rPr lang="en-GB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the existing mental models and institutionalise new ones</a:t>
            </a:r>
          </a:p>
          <a:p>
            <a:pPr>
              <a:defRPr/>
            </a:pPr>
            <a:r>
              <a:rPr lang="en-GB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overcome the institutions </a:t>
            </a:r>
          </a:p>
        </p:txBody>
      </p:sp>
    </p:spTree>
    <p:extLst>
      <p:ext uri="{BB962C8B-B14F-4D97-AF65-F5344CB8AC3E}">
        <p14:creationId xmlns:p14="http://schemas.microsoft.com/office/powerpoint/2010/main" val="4064705918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Contemporary</vt:lpstr>
      <vt:lpstr>PowerPoint Presentation</vt:lpstr>
      <vt:lpstr>Social Entrepreneurship, Social Value &amp; Transformation:Approaches</vt:lpstr>
      <vt:lpstr>Typology of Social Entrepreneurs</vt:lpstr>
      <vt:lpstr>Learning with the market</vt:lpstr>
      <vt:lpstr>Outcomes of ‘learning with the market’</vt:lpstr>
      <vt:lpstr>Dimensions of Learning Outcomes</vt:lpstr>
      <vt:lpstr>Learning Capabilities Required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2015-11-24T13:44:13Z</dcterms:created>
  <dcterms:modified xsi:type="dcterms:W3CDTF">2015-11-24T13:44:25Z</dcterms:modified>
</cp:coreProperties>
</file>